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26"/>
  </p:notesMasterIdLst>
  <p:sldIdLst>
    <p:sldId id="256" r:id="rId8"/>
    <p:sldId id="479" r:id="rId9"/>
    <p:sldId id="478" r:id="rId10"/>
    <p:sldId id="405" r:id="rId11"/>
    <p:sldId id="402" r:id="rId12"/>
    <p:sldId id="511" r:id="rId13"/>
    <p:sldId id="512" r:id="rId14"/>
    <p:sldId id="505" r:id="rId15"/>
    <p:sldId id="508" r:id="rId16"/>
    <p:sldId id="509" r:id="rId17"/>
    <p:sldId id="480" r:id="rId18"/>
    <p:sldId id="507" r:id="rId19"/>
    <p:sldId id="406" r:id="rId20"/>
    <p:sldId id="467" r:id="rId21"/>
    <p:sldId id="468" r:id="rId22"/>
    <p:sldId id="474" r:id="rId23"/>
    <p:sldId id="472" r:id="rId24"/>
    <p:sldId id="283" r:id="rId25"/>
    <p:sldId id="408" r:id="rId26"/>
    <p:sldId id="409" r:id="rId27"/>
    <p:sldId id="396" r:id="rId28"/>
    <p:sldId id="481" r:id="rId29"/>
    <p:sldId id="482" r:id="rId30"/>
    <p:sldId id="461" r:id="rId31"/>
    <p:sldId id="492" r:id="rId32"/>
    <p:sldId id="462" r:id="rId33"/>
    <p:sldId id="292" r:id="rId34"/>
    <p:sldId id="293" r:id="rId35"/>
    <p:sldId id="298" r:id="rId36"/>
    <p:sldId id="299" r:id="rId37"/>
    <p:sldId id="354" r:id="rId38"/>
    <p:sldId id="360" r:id="rId39"/>
    <p:sldId id="485" r:id="rId40"/>
    <p:sldId id="484" r:id="rId41"/>
    <p:sldId id="301" r:id="rId42"/>
    <p:sldId id="364" r:id="rId43"/>
    <p:sldId id="365" r:id="rId44"/>
    <p:sldId id="410" r:id="rId45"/>
    <p:sldId id="411" r:id="rId46"/>
    <p:sldId id="303" r:id="rId47"/>
    <p:sldId id="368" r:id="rId48"/>
    <p:sldId id="329" r:id="rId49"/>
    <p:sldId id="367" r:id="rId50"/>
    <p:sldId id="412" r:id="rId51"/>
    <p:sldId id="464" r:id="rId52"/>
    <p:sldId id="369" r:id="rId53"/>
    <p:sldId id="486" r:id="rId54"/>
    <p:sldId id="487" r:id="rId55"/>
    <p:sldId id="488" r:id="rId56"/>
    <p:sldId id="489" r:id="rId57"/>
    <p:sldId id="491" r:id="rId58"/>
    <p:sldId id="506" r:id="rId59"/>
    <p:sldId id="510" r:id="rId60"/>
    <p:sldId id="370" r:id="rId61"/>
    <p:sldId id="371" r:id="rId62"/>
    <p:sldId id="413" r:id="rId63"/>
    <p:sldId id="414" r:id="rId64"/>
    <p:sldId id="415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5" r:id="rId78"/>
    <p:sldId id="434" r:id="rId79"/>
    <p:sldId id="440" r:id="rId80"/>
    <p:sldId id="439" r:id="rId81"/>
    <p:sldId id="441" r:id="rId82"/>
    <p:sldId id="442" r:id="rId83"/>
    <p:sldId id="443" r:id="rId84"/>
    <p:sldId id="458" r:id="rId85"/>
    <p:sldId id="459" r:id="rId86"/>
    <p:sldId id="452" r:id="rId87"/>
    <p:sldId id="453" r:id="rId88"/>
    <p:sldId id="454" r:id="rId89"/>
    <p:sldId id="455" r:id="rId90"/>
    <p:sldId id="456" r:id="rId91"/>
    <p:sldId id="457" r:id="rId92"/>
    <p:sldId id="498" r:id="rId93"/>
    <p:sldId id="493" r:id="rId94"/>
    <p:sldId id="497" r:id="rId95"/>
    <p:sldId id="500" r:id="rId96"/>
    <p:sldId id="501" r:id="rId97"/>
    <p:sldId id="502" r:id="rId98"/>
    <p:sldId id="503" r:id="rId99"/>
    <p:sldId id="446" r:id="rId100"/>
    <p:sldId id="504" r:id="rId101"/>
    <p:sldId id="445" r:id="rId102"/>
    <p:sldId id="447" r:id="rId103"/>
    <p:sldId id="448" r:id="rId104"/>
    <p:sldId id="449" r:id="rId105"/>
    <p:sldId id="450" r:id="rId106"/>
    <p:sldId id="451" r:id="rId107"/>
    <p:sldId id="342" r:id="rId108"/>
    <p:sldId id="260" r:id="rId109"/>
    <p:sldId id="281" r:id="rId110"/>
    <p:sldId id="262" r:id="rId111"/>
    <p:sldId id="263" r:id="rId112"/>
    <p:sldId id="264" r:id="rId113"/>
    <p:sldId id="265" r:id="rId114"/>
    <p:sldId id="266" r:id="rId115"/>
    <p:sldId id="277" r:id="rId116"/>
    <p:sldId id="282" r:id="rId117"/>
    <p:sldId id="279" r:id="rId118"/>
    <p:sldId id="270" r:id="rId119"/>
    <p:sldId id="271" r:id="rId120"/>
    <p:sldId id="272" r:id="rId121"/>
    <p:sldId id="273" r:id="rId122"/>
    <p:sldId id="280" r:id="rId123"/>
    <p:sldId id="275" r:id="rId124"/>
    <p:sldId id="276" r:id="rId1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  <p14:sldId id="478"/>
            <p14:sldId id="405"/>
          </p14:sldIdLst>
        </p14:section>
        <p14:section name="스마트팩토리" id="{EC7CD7CF-85FE-4005-A26B-DEF64EC9A3F5}">
          <p14:sldIdLst>
            <p14:sldId id="402"/>
            <p14:sldId id="511"/>
            <p14:sldId id="512"/>
            <p14:sldId id="505"/>
            <p14:sldId id="508"/>
            <p14:sldId id="509"/>
            <p14:sldId id="480"/>
            <p14:sldId id="507"/>
            <p14:sldId id="406"/>
            <p14:sldId id="467"/>
            <p14:sldId id="468"/>
            <p14:sldId id="474"/>
            <p14:sldId id="472"/>
          </p14:sldIdLst>
        </p14:section>
        <p14:section name="PLC 제어의 기초" id="{683D334D-E220-418D-82D5-BD531DE14AF2}">
          <p14:sldIdLst>
            <p14:sldId id="283"/>
            <p14:sldId id="408"/>
            <p14:sldId id="409"/>
            <p14:sldId id="396"/>
            <p14:sldId id="481"/>
            <p14:sldId id="482"/>
            <p14:sldId id="461"/>
            <p14:sldId id="492"/>
            <p14:sldId id="462"/>
          </p14:sldIdLst>
        </p14:section>
        <p14:section name="PLC 프로그래밍 기초" id="{C00A487D-BA9A-4E0E-98B7-038931DC86DE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369"/>
            <p14:sldId id="486"/>
            <p14:sldId id="487"/>
            <p14:sldId id="488"/>
            <p14:sldId id="489"/>
            <p14:sldId id="491"/>
            <p14:sldId id="506"/>
            <p14:sldId id="510"/>
            <p14:sldId id="370"/>
            <p14:sldId id="371"/>
            <p14:sldId id="413"/>
            <p14:sldId id="414"/>
            <p14:sldId id="415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00"/>
    <a:srgbClr val="6600FF"/>
    <a:srgbClr val="3399FF"/>
    <a:srgbClr val="EE8E00"/>
    <a:srgbClr val="FFFFD1"/>
    <a:srgbClr val="FFFFAB"/>
    <a:srgbClr val="D5D5FF"/>
    <a:srgbClr val="FF9900"/>
    <a:srgbClr val="990033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77" d="100"/>
          <a:sy n="77" d="100"/>
        </p:scale>
        <p:origin x="10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2021-05-29 Sat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35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5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전사적 자원관리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독립적으로 운영되던 </a:t>
            </a:r>
            <a:r>
              <a:rPr lang="ko-KR" altLang="en-US" dirty="0" err="1" smtClean="0"/>
              <a:t>인사정보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재무정보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생산관리 시스템 등을 하나로 통합하여 기업내의 인적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물적 자원 활용도를 최적화해 주는 통합정보시스템이다</a:t>
            </a:r>
            <a:r>
              <a:rPr lang="en-US" altLang="ko-KR" dirty="0" smtClean="0"/>
              <a:t>. – </a:t>
            </a:r>
            <a:r>
              <a:rPr lang="ko-KR" altLang="en-US" dirty="0" smtClean="0"/>
              <a:t>업무효율성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의사결정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원가절감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고객만족도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경영 혁신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effectLst/>
              </a:rPr>
              <a:t>ERP(Enterprise Resource Planning, </a:t>
            </a:r>
            <a:r>
              <a:rPr lang="ko-KR" altLang="en-US" dirty="0" smtClean="0">
                <a:effectLst/>
              </a:rPr>
              <a:t>전사적자원관리</a:t>
            </a:r>
            <a:r>
              <a:rPr lang="en-US" altLang="ko-KR" dirty="0" smtClean="0">
                <a:effectLst/>
              </a:rPr>
              <a:t>)</a:t>
            </a:r>
            <a:r>
              <a:rPr lang="ko-KR" altLang="en-US" dirty="0" smtClean="0">
                <a:effectLst/>
              </a:rPr>
              <a:t>란 기업 내 생산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물류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재무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회계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영업과 구매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재고 등 경영 활동 프로세스들을 통합적으로 연계해 관리해 주며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기업에서 발생하는 정보들을 서로 공유하고 새로운 정보의 생성과 빠른 의사결정을 도와주는 전사적자원관리시스템 또는 전사적통합시스템을 말한다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51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2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4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55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57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ko-KR" altLang="en-US" sz="3200" kern="0" dirty="0" smtClean="0">
                <a:ea typeface="굴림" charset="-127"/>
              </a:rPr>
              <a:t>스마트팩토리 이해 </a:t>
            </a:r>
            <a:r>
              <a:rPr lang="en-US" altLang="ko-KR" sz="3200" kern="0" dirty="0" smtClean="0">
                <a:ea typeface="굴림" charset="-127"/>
              </a:rPr>
              <a:t>&amp; </a:t>
            </a:r>
            <a:r>
              <a:rPr lang="ko-KR" altLang="en-US" sz="3200" kern="0" dirty="0" smtClean="0">
                <a:ea typeface="굴림" charset="-127"/>
              </a:rPr>
              <a:t>자동화시스템 구현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산업혁명과 </a:t>
            </a:r>
            <a:r>
              <a:rPr lang="en-US" altLang="ko-KR" sz="3200" kern="0" dirty="0" smtClean="0">
                <a:ea typeface="굴림" charset="-127"/>
              </a:rPr>
              <a:t>4</a:t>
            </a:r>
            <a:r>
              <a:rPr lang="ko-KR" altLang="en-US" sz="3200" kern="0" dirty="0" err="1" smtClean="0">
                <a:ea typeface="굴림" charset="-127"/>
              </a:rPr>
              <a:t>차산업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</a:t>
            </a:r>
            <a:r>
              <a:rPr lang="ko-KR" altLang="en-US" sz="3200" kern="0" dirty="0" smtClean="0">
                <a:ea typeface="굴림" charset="-127"/>
              </a:rPr>
              <a:t>스마트팩토리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제어의 개요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r>
              <a:rPr lang="ko-KR" altLang="en-US" sz="3200" kern="0" baseline="0" dirty="0" smtClean="0">
                <a:ea typeface="굴림" charset="-127"/>
              </a:rPr>
              <a:t> 프로그래밍 기초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team_engine_in_action.gi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6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46041;&#50689;&#49345;/3_&#49828;&#47560;&#53944;&#54057;&#53664;&#47532;&#51032;%20&#45800;&#44228;.mp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hyperlink" Target="&#46041;&#50689;&#49345;/1_4&#52264;&#49328;&#50629;&#54785;&#47749;%203&#48516;%20&#50836;&#50557;.mp4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gif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4869160"/>
            <a:ext cx="6624736" cy="1656184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스마트팩토리의 이해 </a:t>
            </a:r>
            <a:r>
              <a:rPr lang="en-US" altLang="ko-KR" sz="44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자동화시스템 구현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5" name="AutoShape 16"/>
          <p:cNvSpPr>
            <a:spLocks noChangeArrowheads="1"/>
          </p:cNvSpPr>
          <p:nvPr/>
        </p:nvSpPr>
        <p:spPr bwMode="auto">
          <a:xfrm>
            <a:off x="755576" y="1889653"/>
            <a:ext cx="7560840" cy="3636087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6633" y="2603405"/>
            <a:ext cx="2829577" cy="68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3105" y="2212708"/>
            <a:ext cx="7222280" cy="3131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dirty="0"/>
              <a:t>ERP(Enterprise Resource Planning)</a:t>
            </a:r>
            <a:r>
              <a:rPr lang="ko-KR" altLang="en-US" dirty="0"/>
              <a:t>란 기업 내 생산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, </a:t>
            </a:r>
            <a:r>
              <a:rPr lang="ko-KR" altLang="en-US" dirty="0"/>
              <a:t>재무</a:t>
            </a:r>
            <a:r>
              <a:rPr lang="en-US" altLang="ko-KR" dirty="0"/>
              <a:t>, </a:t>
            </a:r>
            <a:r>
              <a:rPr lang="ko-KR" altLang="en-US" dirty="0"/>
              <a:t>회계</a:t>
            </a:r>
            <a:r>
              <a:rPr lang="en-US" altLang="ko-KR" dirty="0"/>
              <a:t>, </a:t>
            </a:r>
            <a:r>
              <a:rPr lang="ko-KR" altLang="en-US" dirty="0"/>
              <a:t>영업과 구매</a:t>
            </a:r>
            <a:r>
              <a:rPr lang="en-US" altLang="ko-KR" dirty="0"/>
              <a:t>, </a:t>
            </a:r>
            <a:r>
              <a:rPr lang="ko-KR" altLang="en-US" dirty="0"/>
              <a:t>재고 등 경영 활동 프로세스들을 통합적으로 연계해 관리해 주며</a:t>
            </a:r>
            <a:r>
              <a:rPr lang="en-US" altLang="ko-KR" dirty="0"/>
              <a:t>, </a:t>
            </a:r>
            <a:r>
              <a:rPr lang="ko-KR" altLang="en-US" dirty="0"/>
              <a:t>기업에서 </a:t>
            </a:r>
            <a:r>
              <a:rPr lang="ko-KR" altLang="en-US" dirty="0">
                <a:solidFill>
                  <a:srgbClr val="C00000"/>
                </a:solidFill>
              </a:rPr>
              <a:t>발생하는 정보들을 서로 공유하고 새로운 정보의 생성과 빠른 의사결정을 도와주는 전사적자원관리시스템</a:t>
            </a:r>
            <a:r>
              <a:rPr lang="ko-KR" altLang="en-US" dirty="0"/>
              <a:t>을 말한다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ts val="25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dirty="0"/>
              <a:t>독립적으로 운영되던 </a:t>
            </a:r>
            <a:r>
              <a:rPr lang="ko-KR" altLang="en-US" dirty="0" err="1">
                <a:solidFill>
                  <a:srgbClr val="C00000"/>
                </a:solidFill>
              </a:rPr>
              <a:t>인사정보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재무정보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생산관리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유통판매관리 </a:t>
            </a:r>
            <a:r>
              <a:rPr lang="ko-KR" altLang="en-US" dirty="0">
                <a:solidFill>
                  <a:srgbClr val="C00000"/>
                </a:solidFill>
              </a:rPr>
              <a:t>등을 하나로 통합</a:t>
            </a:r>
            <a:r>
              <a:rPr lang="ko-KR" altLang="en-US" dirty="0"/>
              <a:t>하여 기업내의 인적</a:t>
            </a:r>
            <a:r>
              <a:rPr lang="en-US" altLang="ko-KR" dirty="0"/>
              <a:t>, </a:t>
            </a:r>
            <a:r>
              <a:rPr lang="ko-KR" altLang="en-US" dirty="0"/>
              <a:t>물적 자원 활용도를 최적화해 주는 통합정보시스템이다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ts val="25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dirty="0" smtClean="0"/>
              <a:t>업무효율성</a:t>
            </a:r>
            <a:r>
              <a:rPr lang="en-US" altLang="ko-KR" dirty="0"/>
              <a:t>, </a:t>
            </a:r>
            <a:r>
              <a:rPr lang="ko-KR" altLang="en-US" dirty="0"/>
              <a:t>신속한 의사결정</a:t>
            </a:r>
            <a:r>
              <a:rPr lang="en-US" altLang="ko-KR" dirty="0"/>
              <a:t>, </a:t>
            </a:r>
            <a:r>
              <a:rPr lang="ko-KR" altLang="en-US" dirty="0"/>
              <a:t>원가절감</a:t>
            </a:r>
            <a:r>
              <a:rPr lang="en-US" altLang="ko-KR" dirty="0"/>
              <a:t>, </a:t>
            </a:r>
            <a:r>
              <a:rPr lang="ko-KR" altLang="en-US" dirty="0"/>
              <a:t>고객만족도</a:t>
            </a:r>
            <a:r>
              <a:rPr lang="en-US" altLang="ko-KR" dirty="0"/>
              <a:t>, </a:t>
            </a:r>
            <a:r>
              <a:rPr lang="ko-KR" altLang="en-US" dirty="0"/>
              <a:t>경영 혁신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1903" y="1685724"/>
            <a:ext cx="2644307" cy="383632"/>
            <a:chOff x="1041903" y="1340768"/>
            <a:chExt cx="2644307" cy="383632"/>
          </a:xfrm>
        </p:grpSpPr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Text Box 20"/>
            <p:cNvSpPr txBox="1">
              <a:spLocks noChangeArrowheads="1"/>
            </p:cNvSpPr>
            <p:nvPr/>
          </p:nvSpPr>
          <p:spPr bwMode="gray">
            <a:xfrm>
              <a:off x="1225724" y="1357521"/>
              <a:ext cx="22645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ERP(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기업자원관리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48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3441876" y="1450383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0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0113" name="_x309475440" descr="EMB00001014bb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9" y="2224807"/>
            <a:ext cx="3405058" cy="343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_x164319808" descr="EMB00001014bb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t="2313" r="2472"/>
          <a:stretch>
            <a:fillRect/>
          </a:stretch>
        </p:blipFill>
        <p:spPr bwMode="auto">
          <a:xfrm>
            <a:off x="3995936" y="2276872"/>
            <a:ext cx="4659572" cy="34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763541" y="1431203"/>
            <a:ext cx="3736328" cy="499353"/>
            <a:chOff x="4061874" y="1746857"/>
            <a:chExt cx="3736328" cy="499353"/>
          </a:xfrm>
        </p:grpSpPr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스마트팩토리의 특징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35335"/>
              <a:ext cx="1509713" cy="255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err="1" smtClean="0">
                  <a:solidFill>
                    <a:schemeClr val="bg1"/>
                  </a:solidFill>
                  <a:ea typeface="굴림" charset="-127"/>
                </a:rPr>
                <a:t>클라우드서비스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인터넷을 통하여 제공받는 인프라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(Infra),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플랫폼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(Platform),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소프트웨어 등의 서비스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(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CPU,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메모리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디스크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개발 플랫폼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콘텐츠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응용 소프트웨어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).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4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82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83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63541" y="1431203"/>
            <a:ext cx="3736328" cy="499353"/>
            <a:chOff x="4061874" y="1746857"/>
            <a:chExt cx="3736328" cy="499353"/>
          </a:xfrm>
        </p:grpSpPr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스마트팩토리의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4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단계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2132856"/>
            <a:ext cx="8049064" cy="3960440"/>
          </a:xfrm>
          <a:prstGeom prst="rect">
            <a:avLst/>
          </a:prstGeom>
        </p:spPr>
      </p:pic>
      <p:sp>
        <p:nvSpPr>
          <p:cNvPr id="21" name="AutoShape 4">
            <a:hlinkClick r:id="rId3" action="ppaction://hlinkfile"/>
          </p:cNvPr>
          <p:cNvSpPr>
            <a:spLocks noChangeArrowheads="1"/>
          </p:cNvSpPr>
          <p:nvPr/>
        </p:nvSpPr>
        <p:spPr bwMode="blackWhite">
          <a:xfrm>
            <a:off x="7583636" y="61079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단계별 특징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8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827584" y="1526121"/>
            <a:ext cx="7128792" cy="1881767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gray">
          <a:xfrm>
            <a:off x="1097549" y="1324854"/>
            <a:ext cx="2330431" cy="43363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 flipH="1">
            <a:off x="3203671" y="1434991"/>
            <a:ext cx="89327" cy="18428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 flipH="1">
            <a:off x="1224591" y="1434991"/>
            <a:ext cx="91312" cy="18428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gray">
          <a:xfrm>
            <a:off x="1725722" y="1356012"/>
            <a:ext cx="1050266" cy="32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0" hangingPunct="0"/>
            <a:r>
              <a:rPr lang="ko-KR" altLang="en-US" sz="1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rPr>
              <a:t>등장 배경</a:t>
            </a:r>
            <a:endParaRPr lang="en-US" altLang="ko-KR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922866" y="1858241"/>
            <a:ext cx="2667887" cy="3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97549" y="1844824"/>
            <a:ext cx="6642803" cy="13966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70C0"/>
                </a:solidFill>
              </a:rPr>
              <a:t>4</a:t>
            </a:r>
            <a:r>
              <a:rPr lang="ko-KR" altLang="en-US" dirty="0" err="1" smtClean="0">
                <a:solidFill>
                  <a:srgbClr val="0070C0"/>
                </a:solidFill>
              </a:rPr>
              <a:t>차산업혁명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solidFill>
                  <a:srgbClr val="080808"/>
                </a:solidFill>
              </a:rPr>
              <a:t>대량의 데이터가 매일매일 생성</a:t>
            </a:r>
            <a:endParaRPr lang="en-US" altLang="ko-KR" dirty="0" smtClean="0">
              <a:solidFill>
                <a:srgbClr val="080808"/>
              </a:solidFill>
            </a:endParaRP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rgbClr val="0070C0"/>
                </a:solidFill>
              </a:rPr>
              <a:t>기술 변화 속도가 </a:t>
            </a:r>
            <a:r>
              <a:rPr lang="ko-KR" altLang="en-US" dirty="0" smtClean="0"/>
              <a:t>급격하게 빠르고 파괴력이 커짐</a:t>
            </a:r>
            <a:endParaRPr lang="en-US" altLang="ko-KR" dirty="0" smtClean="0"/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인구 고령화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숙련 기술자의 감소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제품의 </a:t>
            </a:r>
            <a:r>
              <a:rPr lang="en-US" altLang="ko-KR" dirty="0" smtClean="0"/>
              <a:t>life cycle </a:t>
            </a:r>
            <a:r>
              <a:rPr lang="ko-KR" altLang="en-US" dirty="0" smtClean="0"/>
              <a:t>감소</a:t>
            </a:r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배경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2161" name="_x637968712" descr="EMB00002b8823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12965" r="2475" b="4431"/>
          <a:stretch>
            <a:fillRect/>
          </a:stretch>
        </p:blipFill>
        <p:spPr bwMode="auto">
          <a:xfrm>
            <a:off x="611560" y="3407888"/>
            <a:ext cx="7291987" cy="26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4" name="Picture 2" descr="스마트 팩토리4] 갈길 먼 스마트 팩토리...'기초단계' 76% &lt; 기업 &lt; 재계 &lt; 기사본문 - 이코노믹리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16056"/>
            <a:ext cx="2231376" cy="25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9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3185" name="_x1070144824" descr="EMB00002b8823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9" y="1556792"/>
            <a:ext cx="8413574" cy="41027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산업혁명과 스마트팩토리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82555" y="2094219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28249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214674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 혁명과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4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차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산업혁명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73957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스마트팩토리의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63555" y="1732632"/>
            <a:ext cx="264527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스마트팩토리의 배경 및 기대 효과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81652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자동화 시스템의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72348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의 구조 및 원리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63555" y="4134192"/>
            <a:ext cx="150073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465109" y="4146433"/>
            <a:ext cx="130516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416609"/>
            <a:ext cx="184056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프로그래밍 기본 회로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664077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405611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675747"/>
            <a:ext cx="162416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시스템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78883" y="5016132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525839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798282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3063555" y="3822784"/>
            <a:ext cx="180530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멜섹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 사용법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461474" y="3865171"/>
            <a:ext cx="217392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프로그래망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작성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1401" y="2060848"/>
            <a:ext cx="3364575" cy="1570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생산라인제어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3" name="그룹 22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3" name="그룹 22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547664" y="1462615"/>
            <a:ext cx="60193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2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4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의 구조 및 원리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84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5" name="그룹 4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멜섹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en-US" altLang="ko-KR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melsec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)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80008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1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79" name="그룹 7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8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8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멜섹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en-US" altLang="ko-KR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melsec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)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8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80008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1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50" name="그룹 4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작성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2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산업혁명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43608" y="1340768"/>
            <a:ext cx="7056785" cy="4569229"/>
            <a:chOff x="1115616" y="1351748"/>
            <a:chExt cx="7056785" cy="4569229"/>
          </a:xfrm>
        </p:grpSpPr>
        <p:pic>
          <p:nvPicPr>
            <p:cNvPr id="88065" name="_x529374920" descr="EMB00001014bb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351748"/>
              <a:ext cx="7056784" cy="286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7" y="4149080"/>
              <a:ext cx="7056784" cy="1771897"/>
            </a:xfrm>
            <a:prstGeom prst="rect">
              <a:avLst/>
            </a:prstGeom>
          </p:spPr>
        </p:pic>
      </p:grpSp>
      <p:pic>
        <p:nvPicPr>
          <p:cNvPr id="88067" name="_x309465216" descr="EMB00001014bb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b="11070"/>
          <a:stretch>
            <a:fillRect/>
          </a:stretch>
        </p:blipFill>
        <p:spPr bwMode="auto">
          <a:xfrm>
            <a:off x="2771800" y="4149080"/>
            <a:ext cx="88075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004048" y="404663"/>
            <a:ext cx="3600400" cy="1056128"/>
            <a:chOff x="5004048" y="404663"/>
            <a:chExt cx="3600400" cy="1056128"/>
          </a:xfrm>
        </p:grpSpPr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5692478" y="404663"/>
              <a:ext cx="902789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산업혁명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123681" y="833288"/>
              <a:ext cx="3380184" cy="523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/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새로운 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기술이 출현하면서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·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소비의 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폭발적인 변화와 결과를 초래하는 산업의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변화</a:t>
              </a:r>
            </a:p>
          </p:txBody>
        </p:sp>
      </p:grpSp>
      <p:sp>
        <p:nvSpPr>
          <p:cNvPr id="24" name="AutoShape 4">
            <a:hlinkClick r:id="rId5" action="ppaction://hlinkfile"/>
          </p:cNvPr>
          <p:cNvSpPr>
            <a:spLocks noChangeArrowheads="1"/>
          </p:cNvSpPr>
          <p:nvPr/>
        </p:nvSpPr>
        <p:spPr bwMode="blackWhite">
          <a:xfrm>
            <a:off x="7858968" y="6120680"/>
            <a:ext cx="1276302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산업혁명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0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작성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2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작성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2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작성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2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3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3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그룹 3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54" name="그룹 5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5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4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차 산업의 활용</a:t>
                </a:r>
                <a:endPara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89" name="_x309490680" descr="EMB00001014bb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" r="1979"/>
          <a:stretch>
            <a:fillRect/>
          </a:stretch>
        </p:blipFill>
        <p:spPr bwMode="auto">
          <a:xfrm>
            <a:off x="1259632" y="2122611"/>
            <a:ext cx="2698750" cy="1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309492120" descr="EMB00001014bb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99954"/>
            <a:ext cx="2304256" cy="15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_x309492408" descr="EMB00001014bb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1944" b="5061"/>
          <a:stretch>
            <a:fillRect/>
          </a:stretch>
        </p:blipFill>
        <p:spPr bwMode="auto">
          <a:xfrm>
            <a:off x="1259632" y="4208388"/>
            <a:ext cx="269875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533295" y="1700035"/>
            <a:ext cx="21746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사물인터넷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en-US" altLang="ko-KR" sz="16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IoT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52884" y="1700035"/>
            <a:ext cx="21746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인공지능</a:t>
            </a:r>
            <a:r>
              <a:rPr lang="en-US" altLang="ko-KR" sz="16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(AI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57824" y="3902059"/>
            <a:ext cx="21746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 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빅데이터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45663" y="3870354"/>
            <a:ext cx="2822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3D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프린터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로봇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sz="16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드론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04048" y="404663"/>
            <a:ext cx="3600400" cy="1056128"/>
            <a:chOff x="5004048" y="404663"/>
            <a:chExt cx="3600400" cy="1056128"/>
          </a:xfrm>
        </p:grpSpPr>
        <p:sp>
          <p:nvSpPr>
            <p:cNvPr id="52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5394573" y="404663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dirty="0" smtClean="0">
                  <a:solidFill>
                    <a:schemeClr val="bg1"/>
                  </a:solidFill>
                  <a:ea typeface="굴림" charset="-127"/>
                </a:rPr>
                <a:t>4</a:t>
              </a:r>
              <a:r>
                <a:rPr lang="ko-KR" altLang="en-US" sz="1400" b="1" dirty="0" err="1" smtClean="0">
                  <a:solidFill>
                    <a:schemeClr val="bg1"/>
                  </a:solidFill>
                  <a:ea typeface="굴림" charset="-127"/>
                </a:rPr>
                <a:t>차산업의</a:t>
              </a:r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 핵심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5076056" y="833288"/>
              <a:ext cx="3427809" cy="545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4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차산업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혁명의 핵심 동력은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사물인터넷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빅데이터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인공지능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3D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프린터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로봇 등을 들 수 있다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259188"/>
            <a:ext cx="2376263" cy="169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4-1]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691288"/>
            <a:ext cx="3600400" cy="1272152"/>
            <a:chOff x="5004048" y="404663"/>
            <a:chExt cx="3600400" cy="10561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04663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-3]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2"/>
            <a:ext cx="7128792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0.5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깜박인다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깜박인 후 자동으로 종료한다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-4]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1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단속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(1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회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23320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13634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28498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218738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212976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264876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-5]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98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1073" name="_x912432384" descr="DRW00002b1c05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39" y="2300202"/>
            <a:ext cx="6859692" cy="30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5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2097" name="_x912431232" descr="EMB00002b1c05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5" y="1977079"/>
            <a:ext cx="8197550" cy="488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0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3121" name="_x912431808" descr="EMB00002b1c0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005779"/>
            <a:ext cx="8046124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1" ker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defRPr>
                </a:lvl1pPr>
              </a:lstStyle>
              <a:p>
                <a:r>
                  <a:rPr lang="ko-KR" altLang="en-US" dirty="0"/>
                  <a:t>   </a:t>
                </a:r>
                <a:r>
                  <a:rPr lang="ko-KR" altLang="en-US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4145" name="_x912432384" descr="EMB00002b1c05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9" y="1879426"/>
            <a:ext cx="8125542" cy="4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0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err="1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0" name="Picture 2" descr="https://www.smart-factory.kr/lib/images/contents/sfi_img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5370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5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493204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222959" y="1422408"/>
              <a:ext cx="2252462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4458" y="1881384"/>
              <a:ext cx="6856132" cy="15696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 smtClean="0"/>
                <a:t>주문의 착수에서 완성품에 이르기까지의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6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6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600" dirty="0" smtClean="0"/>
                <a:t>한다</a:t>
              </a:r>
              <a:r>
                <a:rPr lang="en-US" altLang="ko-KR" sz="16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 smtClean="0"/>
                <a:t>언제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어디에서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어떻게</a:t>
              </a:r>
              <a:r>
                <a:rPr lang="en-US" altLang="ko-KR" sz="1600" dirty="0"/>
                <a:t> </a:t>
              </a:r>
              <a:r>
                <a:rPr lang="ko-KR" altLang="en-US" sz="1600" dirty="0" err="1" smtClean="0"/>
                <a:t>생산하였는지에</a:t>
              </a:r>
              <a:r>
                <a:rPr lang="ko-KR" altLang="en-US" sz="1600" dirty="0" smtClean="0"/>
                <a:t> 대한 세부정보를 실시간 제공한다</a:t>
              </a:r>
              <a:r>
                <a:rPr lang="en-US" altLang="ko-KR" sz="1600" dirty="0" smtClean="0"/>
                <a:t>.</a:t>
              </a:r>
              <a:endParaRPr lang="en-US" altLang="ko-KR" sz="16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 smtClean="0"/>
                <a:t>ERP </a:t>
              </a:r>
              <a:r>
                <a:rPr lang="ko-KR" altLang="en-US" sz="1600" dirty="0" smtClean="0"/>
                <a:t>시스템과 하위 생산시스템까</a:t>
              </a:r>
              <a:r>
                <a:rPr lang="ko-KR" altLang="en-US" sz="1600" dirty="0"/>
                <a:t>지</a:t>
              </a:r>
              <a:r>
                <a:rPr lang="ko-KR" altLang="en-US" sz="1600" dirty="0" smtClean="0"/>
                <a:t>의 제어를 통합시켜주는 역할 수행</a:t>
              </a:r>
              <a:r>
                <a:rPr lang="en-US" altLang="ko-KR" sz="16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386094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스마트팩토리의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691764"/>
            <a:ext cx="5390290" cy="23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9761</TotalTime>
  <Words>2654</Words>
  <Application>Microsoft Office PowerPoint</Application>
  <PresentationFormat>화면 슬라이드 쇼(4:3)</PresentationFormat>
  <Paragraphs>827</Paragraphs>
  <Slides>118</Slides>
  <Notes>75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40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스마트팩토리의 이해 &amp; 자동화시스템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398</cp:revision>
  <dcterms:created xsi:type="dcterms:W3CDTF">2014-03-12T01:21:02Z</dcterms:created>
  <dcterms:modified xsi:type="dcterms:W3CDTF">2021-05-29T01:25:48Z</dcterms:modified>
</cp:coreProperties>
</file>